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331" r:id="rId3"/>
    <p:sldId id="337" r:id="rId4"/>
    <p:sldId id="268" r:id="rId5"/>
    <p:sldId id="269" r:id="rId6"/>
    <p:sldId id="271" r:id="rId7"/>
    <p:sldId id="335" r:id="rId8"/>
    <p:sldId id="284" r:id="rId9"/>
    <p:sldId id="290" r:id="rId10"/>
    <p:sldId id="299" r:id="rId11"/>
    <p:sldId id="315" r:id="rId12"/>
    <p:sldId id="307" r:id="rId13"/>
    <p:sldId id="321" r:id="rId14"/>
    <p:sldId id="332" r:id="rId15"/>
    <p:sldId id="333" r:id="rId16"/>
    <p:sldId id="323" r:id="rId17"/>
    <p:sldId id="33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8673" autoAdjust="0"/>
  </p:normalViewPr>
  <p:slideViewPr>
    <p:cSldViewPr>
      <p:cViewPr varScale="1">
        <p:scale>
          <a:sx n="76" d="100"/>
          <a:sy n="76" d="100"/>
        </p:scale>
        <p:origin x="-9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E54F7-812E-4795-92F5-E07B05FE2CB7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569A6-5CBB-492D-AF47-854998543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109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B990C6F-6FA2-407D-882E-837B5AC5BC46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A119B9-6D4C-4CD7-BFCC-0AD687FC5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90C6F-6FA2-407D-882E-837B5AC5BC46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119B9-6D4C-4CD7-BFCC-0AD687FC5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90C6F-6FA2-407D-882E-837B5AC5BC46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119B9-6D4C-4CD7-BFCC-0AD687FC5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90C6F-6FA2-407D-882E-837B5AC5BC46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119B9-6D4C-4CD7-BFCC-0AD687FC5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B990C6F-6FA2-407D-882E-837B5AC5BC46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A119B9-6D4C-4CD7-BFCC-0AD687FC5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90C6F-6FA2-407D-882E-837B5AC5BC46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8A119B9-6D4C-4CD7-BFCC-0AD687FC5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90C6F-6FA2-407D-882E-837B5AC5BC46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8A119B9-6D4C-4CD7-BFCC-0AD687FC5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90C6F-6FA2-407D-882E-837B5AC5BC46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119B9-6D4C-4CD7-BFCC-0AD687FC5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90C6F-6FA2-407D-882E-837B5AC5BC46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119B9-6D4C-4CD7-BFCC-0AD687FC5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B990C6F-6FA2-407D-882E-837B5AC5BC46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A119B9-6D4C-4CD7-BFCC-0AD687FC5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B990C6F-6FA2-407D-882E-837B5AC5BC46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A119B9-6D4C-4CD7-BFCC-0AD687FC5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B990C6F-6FA2-407D-882E-837B5AC5BC46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8A119B9-6D4C-4CD7-BFCC-0AD687FC5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609600"/>
            <a:ext cx="8229600" cy="3200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Maryland R.A.P.I.D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4000" u="sng" dirty="0" smtClean="0">
                <a:solidFill>
                  <a:srgbClr val="FFFF00"/>
                </a:solidFill>
              </a:rPr>
              <a:t>R</a:t>
            </a:r>
            <a:r>
              <a:rPr lang="en-US" sz="4000" dirty="0" smtClean="0">
                <a:solidFill>
                  <a:srgbClr val="FFFF00"/>
                </a:solidFill>
              </a:rPr>
              <a:t>egional </a:t>
            </a:r>
            <a:r>
              <a:rPr lang="en-US" sz="4000" u="sng" dirty="0" smtClean="0">
                <a:solidFill>
                  <a:srgbClr val="FFFF00"/>
                </a:solidFill>
              </a:rPr>
              <a:t>A</a:t>
            </a:r>
            <a:r>
              <a:rPr lang="en-US" sz="4000" dirty="0" smtClean="0">
                <a:solidFill>
                  <a:srgbClr val="FFFF00"/>
                </a:solidFill>
              </a:rPr>
              <a:t>utomated </a:t>
            </a:r>
            <a:r>
              <a:rPr lang="en-US" sz="4000" u="sng" dirty="0" smtClean="0">
                <a:solidFill>
                  <a:srgbClr val="FFFF00"/>
                </a:solidFill>
              </a:rPr>
              <a:t>P</a:t>
            </a:r>
            <a:r>
              <a:rPr lang="en-US" sz="4000" dirty="0" smtClean="0">
                <a:solidFill>
                  <a:srgbClr val="FFFF00"/>
                </a:solidFill>
              </a:rPr>
              <a:t>roperty </a:t>
            </a:r>
            <a:r>
              <a:rPr lang="en-US" sz="4000" u="sng" dirty="0" smtClean="0">
                <a:solidFill>
                  <a:srgbClr val="FFFF00"/>
                </a:solidFill>
              </a:rPr>
              <a:t>I</a:t>
            </a:r>
            <a:r>
              <a:rPr lang="en-US" sz="4000" dirty="0" smtClean="0">
                <a:solidFill>
                  <a:srgbClr val="FFFF00"/>
                </a:solidFill>
              </a:rPr>
              <a:t>nformation </a:t>
            </a:r>
            <a:r>
              <a:rPr lang="en-US" sz="4000" u="sng" dirty="0" smtClean="0">
                <a:solidFill>
                  <a:srgbClr val="FFFF00"/>
                </a:solidFill>
              </a:rPr>
              <a:t>D</a:t>
            </a:r>
            <a:r>
              <a:rPr lang="en-US" sz="4000" dirty="0" smtClean="0">
                <a:solidFill>
                  <a:srgbClr val="FFFF00"/>
                </a:solidFill>
              </a:rPr>
              <a:t>atabase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www.md-bmc.rpdss.com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584450" y="6400800"/>
            <a:ext cx="6559550" cy="15240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en-US" sz="1800" dirty="0" smtClean="0"/>
              <a:t>  </a:t>
            </a:r>
            <a:endParaRPr lang="en-US" sz="1800" dirty="0"/>
          </a:p>
        </p:txBody>
      </p:sp>
      <p:pic>
        <p:nvPicPr>
          <p:cNvPr id="4" name="Picture 5" descr="RAPID 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343400"/>
            <a:ext cx="2667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14800"/>
            <a:ext cx="25146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Transportation Article Title 15 and 25</a:t>
            </a:r>
            <a:endParaRPr lang="en-US" sz="3200" dirty="0"/>
          </a:p>
        </p:txBody>
      </p:sp>
      <p:pic>
        <p:nvPicPr>
          <p:cNvPr id="4" name="Content Placeholder 3" descr="AD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2659" y="1646238"/>
            <a:ext cx="6038682" cy="4525962"/>
          </a:xfrm>
        </p:spPr>
      </p:pic>
      <p:sp>
        <p:nvSpPr>
          <p:cNvPr id="5" name="Rectangle 4"/>
          <p:cNvSpPr/>
          <p:nvPr/>
        </p:nvSpPr>
        <p:spPr>
          <a:xfrm>
            <a:off x="2819400" y="5105400"/>
            <a:ext cx="3733800" cy="1066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Automotive Dismantler Recyclers and Scrap Processers  (ADRS)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Dealer Reporting Requirements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Accurate and complete record of ALL vehicles to include:</a:t>
            </a:r>
          </a:p>
          <a:p>
            <a:pPr>
              <a:lnSpc>
                <a:spcPct val="90000"/>
              </a:lnSpc>
              <a:buNone/>
            </a:pPr>
            <a:endParaRPr lang="en-US" sz="44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rgbClr val="FFFF00"/>
                </a:solidFill>
              </a:rPr>
              <a:t>Name and address of person scrapping</a:t>
            </a:r>
          </a:p>
          <a:p>
            <a:pPr>
              <a:lnSpc>
                <a:spcPct val="90000"/>
              </a:lnSpc>
              <a:buNone/>
            </a:pPr>
            <a:endParaRPr lang="en-US" sz="44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rgbClr val="FFFF00"/>
                </a:solidFill>
              </a:rPr>
              <a:t>Date acquired</a:t>
            </a:r>
          </a:p>
          <a:p>
            <a:pPr>
              <a:lnSpc>
                <a:spcPct val="90000"/>
              </a:lnSpc>
              <a:buNone/>
            </a:pPr>
            <a:endParaRPr lang="en-US" sz="44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rgbClr val="FFFF00"/>
                </a:solidFill>
              </a:rPr>
              <a:t>Document of ownership</a:t>
            </a:r>
          </a:p>
          <a:p>
            <a:pPr>
              <a:lnSpc>
                <a:spcPct val="90000"/>
              </a:lnSpc>
              <a:buNone/>
            </a:pPr>
            <a:endParaRPr lang="en-US" sz="44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rgbClr val="FFFF00"/>
                </a:solidFill>
              </a:rPr>
              <a:t>Other info as required by MVA</a:t>
            </a:r>
          </a:p>
          <a:p>
            <a:pPr>
              <a:lnSpc>
                <a:spcPct val="90000"/>
              </a:lnSpc>
              <a:buNone/>
            </a:pPr>
            <a:endParaRPr lang="en-US" sz="44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rgbClr val="FFFF00"/>
                </a:solidFill>
              </a:rPr>
              <a:t>By close of business the next business day</a:t>
            </a:r>
          </a:p>
          <a:p>
            <a:pPr>
              <a:lnSpc>
                <a:spcPct val="90000"/>
              </a:lnSpc>
              <a:buNone/>
            </a:pPr>
            <a:endParaRPr lang="en-US" sz="4400" b="1" dirty="0" smtClean="0"/>
          </a:p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rgbClr val="FFFF00"/>
                </a:solidFill>
              </a:rPr>
              <a:t>Immediately after report, may dismantle or scrap</a:t>
            </a:r>
          </a:p>
          <a:p>
            <a:pPr>
              <a:lnSpc>
                <a:spcPct val="90000"/>
              </a:lnSpc>
              <a:buNone/>
            </a:pPr>
            <a:endParaRPr lang="en-US" sz="44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rgbClr val="FFFF00"/>
                </a:solidFill>
              </a:rPr>
              <a:t>Vehicle with salvage certificates are exempt from reporting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Transfer of a Vehicle with the Ownership Document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Vehicle presented to ADR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Certificate of Title is executed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Entered electronically into the Database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Vehicle then Scrapped, Dismantled or Re-titled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ADR Notification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8000" dirty="0" smtClean="0">
                <a:solidFill>
                  <a:srgbClr val="FFFF00"/>
                </a:solidFill>
              </a:rPr>
              <a:t>Vehicles without an ownership document the ADR will:</a:t>
            </a:r>
          </a:p>
          <a:p>
            <a:endParaRPr lang="en-US" sz="8000" dirty="0" smtClean="0">
              <a:solidFill>
                <a:srgbClr val="FFFF00"/>
              </a:solidFill>
            </a:endParaRPr>
          </a:p>
          <a:p>
            <a:r>
              <a:rPr lang="en-US" sz="8000" dirty="0" smtClean="0">
                <a:solidFill>
                  <a:srgbClr val="FFFF00"/>
                </a:solidFill>
              </a:rPr>
              <a:t>Obtain an Affidavit of Ownership or Lawful Possession at the time of the transfer</a:t>
            </a:r>
          </a:p>
          <a:p>
            <a:endParaRPr lang="en-US" sz="8000" dirty="0" smtClean="0">
              <a:solidFill>
                <a:srgbClr val="FFFF00"/>
              </a:solidFill>
            </a:endParaRPr>
          </a:p>
          <a:p>
            <a:endParaRPr lang="en-US" sz="8000" dirty="0" smtClean="0">
              <a:solidFill>
                <a:srgbClr val="FFFF00"/>
              </a:solidFill>
            </a:endParaRPr>
          </a:p>
          <a:p>
            <a:r>
              <a:rPr lang="en-US" sz="8000" dirty="0" smtClean="0">
                <a:solidFill>
                  <a:srgbClr val="FFFF00"/>
                </a:solidFill>
              </a:rPr>
              <a:t>Must notify last registered owner</a:t>
            </a:r>
          </a:p>
          <a:p>
            <a:endParaRPr lang="en-US" sz="8000" dirty="0" smtClean="0">
              <a:solidFill>
                <a:srgbClr val="FFFF00"/>
              </a:solidFill>
            </a:endParaRPr>
          </a:p>
          <a:p>
            <a:endParaRPr lang="en-US" sz="8000" dirty="0" smtClean="0">
              <a:solidFill>
                <a:srgbClr val="FFFF00"/>
              </a:solidFill>
            </a:endParaRPr>
          </a:p>
          <a:p>
            <a:r>
              <a:rPr lang="en-US" sz="8000" dirty="0" smtClean="0">
                <a:solidFill>
                  <a:srgbClr val="FFFF00"/>
                </a:solidFill>
              </a:rPr>
              <a:t>Allow owner a process to recover vehicle</a:t>
            </a:r>
          </a:p>
          <a:p>
            <a:pPr lvl="1">
              <a:buNone/>
            </a:pPr>
            <a:endParaRPr lang="en-US" sz="8000" dirty="0" smtClean="0"/>
          </a:p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Maryland RAPID</a:t>
            </a:r>
            <a:br>
              <a:rPr lang="en-US" dirty="0" smtClean="0"/>
            </a:br>
            <a:r>
              <a:rPr lang="en-US" dirty="0" smtClean="0"/>
              <a:t>2013 Property Located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4400" dirty="0" smtClean="0">
                <a:solidFill>
                  <a:srgbClr val="FFFF00"/>
                </a:solidFill>
              </a:rPr>
              <a:t>Jewelry - $518,444</a:t>
            </a:r>
          </a:p>
          <a:p>
            <a:pPr lvl="1"/>
            <a:endParaRPr lang="en-US" sz="4400" dirty="0" smtClean="0">
              <a:solidFill>
                <a:srgbClr val="FFFF00"/>
              </a:solidFill>
            </a:endParaRPr>
          </a:p>
          <a:p>
            <a:pPr lvl="1"/>
            <a:r>
              <a:rPr lang="en-US" sz="4400" dirty="0" smtClean="0">
                <a:solidFill>
                  <a:srgbClr val="FFFF00"/>
                </a:solidFill>
              </a:rPr>
              <a:t>Scrap - $65,164</a:t>
            </a:r>
          </a:p>
          <a:p>
            <a:pPr lvl="1"/>
            <a:endParaRPr lang="en-US" sz="4400" dirty="0" smtClean="0">
              <a:solidFill>
                <a:srgbClr val="FFFF00"/>
              </a:solidFill>
            </a:endParaRPr>
          </a:p>
          <a:p>
            <a:pPr lvl="1"/>
            <a:r>
              <a:rPr lang="en-US" sz="4400" dirty="0" smtClean="0">
                <a:solidFill>
                  <a:srgbClr val="FFFF00"/>
                </a:solidFill>
              </a:rPr>
              <a:t>Vehicles - $36,000</a:t>
            </a:r>
          </a:p>
          <a:p>
            <a:pPr lvl="1"/>
            <a:endParaRPr lang="en-US" sz="4400" dirty="0" smtClean="0">
              <a:solidFill>
                <a:srgbClr val="FFFF00"/>
              </a:solidFill>
            </a:endParaRPr>
          </a:p>
          <a:p>
            <a:pPr lvl="1"/>
            <a:r>
              <a:rPr lang="en-US" sz="4400" dirty="0" smtClean="0">
                <a:solidFill>
                  <a:srgbClr val="FFFF00"/>
                </a:solidFill>
              </a:rPr>
              <a:t> Guns - $46,860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RAPID Past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Total Estimated Recovery $22,245,696.76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2014 - $2,196,218.05 came from one case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600200"/>
          <a:ext cx="6781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22098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Recovered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$5,197,168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$3,095,693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$4,867,733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2013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$5,121,061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MSP RAPID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F/Sgt. Brian Gill (Program Manager) – </a:t>
            </a:r>
          </a:p>
          <a:p>
            <a:pPr lvl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(443)687-0480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b="1" u="sng" dirty="0" smtClean="0"/>
              <a:t>brian.gill@maryland.gov</a:t>
            </a: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Sgt. Scott Lantz (Eastern Compliance) – </a:t>
            </a:r>
          </a:p>
          <a:p>
            <a:pPr lvl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(410)387-3364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      	</a:t>
            </a:r>
            <a:r>
              <a:rPr lang="en-US" b="1" u="sng" dirty="0" smtClean="0"/>
              <a:t>scott.lantz@maryland.gov</a:t>
            </a: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Maureen Walter (Global Administrator) – </a:t>
            </a:r>
          </a:p>
          <a:p>
            <a:pPr lvl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(443)986-1455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	</a:t>
            </a:r>
            <a:r>
              <a:rPr lang="en-US" b="1" u="sng" dirty="0" smtClean="0"/>
              <a:t>maureen.walter@maryland.gov</a:t>
            </a:r>
            <a:endParaRPr lang="en-US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Capt. Adam </a:t>
            </a:r>
            <a:r>
              <a:rPr lang="en-US" dirty="0" err="1" smtClean="0">
                <a:solidFill>
                  <a:srgbClr val="FFFF00"/>
                </a:solidFill>
              </a:rPr>
              <a:t>Stachurski</a:t>
            </a:r>
            <a:r>
              <a:rPr lang="en-US" dirty="0" smtClean="0">
                <a:solidFill>
                  <a:srgbClr val="FFFF00"/>
                </a:solidFill>
              </a:rPr>
              <a:t> – </a:t>
            </a:r>
          </a:p>
          <a:p>
            <a:pPr lvl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(443)677-7472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	</a:t>
            </a:r>
            <a:r>
              <a:rPr lang="en-US" b="1" u="sng" dirty="0" smtClean="0"/>
              <a:t>adam.stachurski@maryland.gov</a:t>
            </a:r>
            <a:r>
              <a:rPr lang="en-US" dirty="0" smtClean="0"/>
              <a:t> 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1600" dirty="0" smtClean="0">
              <a:solidFill>
                <a:srgbClr val="FFFF00"/>
              </a:solidFill>
            </a:endParaRPr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04800"/>
            <a:ext cx="11430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mgaleg.maryland.gov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www.dsd.state.md.us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2011 Property 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>
                <a:solidFill>
                  <a:srgbClr val="FFFF00"/>
                </a:solidFill>
              </a:rPr>
              <a:t>Nationwide 534,704 arrests were for violent crimes, and 1,639,883 were made for property crimes. </a:t>
            </a:r>
          </a:p>
          <a:p>
            <a:pPr fontAlgn="base"/>
            <a:endParaRPr lang="en-US" dirty="0" smtClean="0">
              <a:solidFill>
                <a:srgbClr val="FFFF00"/>
              </a:solidFill>
            </a:endParaRPr>
          </a:p>
          <a:p>
            <a:pPr fontAlgn="base"/>
            <a:r>
              <a:rPr lang="en-US" dirty="0" smtClean="0">
                <a:solidFill>
                  <a:srgbClr val="FFFF00"/>
                </a:solidFill>
              </a:rPr>
              <a:t>Arrests second only to drug abuse violations </a:t>
            </a:r>
          </a:p>
          <a:p>
            <a:pPr fontAlgn="base"/>
            <a:endParaRPr lang="en-US" dirty="0" smtClean="0">
              <a:solidFill>
                <a:srgbClr val="FFFF00"/>
              </a:solidFill>
            </a:endParaRPr>
          </a:p>
          <a:p>
            <a:pPr fontAlgn="base"/>
            <a:r>
              <a:rPr lang="en-US" dirty="0" smtClean="0">
                <a:solidFill>
                  <a:srgbClr val="FFFF00"/>
                </a:solidFill>
              </a:rPr>
              <a:t>Larceny-theft estimated at 1,264,986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How does RAPID work?</a:t>
            </a:r>
            <a:endParaRPr lang="en-US" sz="3600" dirty="0"/>
          </a:p>
        </p:txBody>
      </p:sp>
      <p:pic>
        <p:nvPicPr>
          <p:cNvPr id="4" name="Content Placeholder 3" descr="file_cabin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5200" y="3048000"/>
            <a:ext cx="1936865" cy="2177935"/>
          </a:xfrm>
        </p:spPr>
      </p:pic>
      <p:sp>
        <p:nvSpPr>
          <p:cNvPr id="5" name="Rectangle 4"/>
          <p:cNvSpPr/>
          <p:nvPr/>
        </p:nvSpPr>
        <p:spPr>
          <a:xfrm>
            <a:off x="914400" y="1219200"/>
            <a:ext cx="1981200" cy="1371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u="sng" dirty="0" smtClean="0"/>
          </a:p>
          <a:p>
            <a:pPr algn="ctr"/>
            <a:r>
              <a:rPr lang="en-US" u="sng" dirty="0" smtClean="0"/>
              <a:t>Dealers Input</a:t>
            </a:r>
          </a:p>
          <a:p>
            <a:pPr algn="ctr"/>
            <a:r>
              <a:rPr lang="en-US" dirty="0" smtClean="0"/>
              <a:t>Pawn P/M</a:t>
            </a:r>
          </a:p>
          <a:p>
            <a:pPr algn="ctr"/>
            <a:r>
              <a:rPr lang="en-US" dirty="0" smtClean="0"/>
              <a:t>Secondhand</a:t>
            </a:r>
          </a:p>
          <a:p>
            <a:pPr algn="ctr"/>
            <a:r>
              <a:rPr lang="en-US" dirty="0" smtClean="0"/>
              <a:t>Junk/ Scrap</a:t>
            </a:r>
          </a:p>
          <a:p>
            <a:pPr algn="ctr"/>
            <a:r>
              <a:rPr lang="en-US" dirty="0" smtClean="0"/>
              <a:t>ADRS</a:t>
            </a: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77000" y="5410200"/>
            <a:ext cx="1981200" cy="1143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User/ Law Enforcement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00400" y="5257800"/>
            <a:ext cx="2743200" cy="1371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RAPID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Business Watch International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(BWI)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29400" y="1219200"/>
            <a:ext cx="2362200" cy="28194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NCIC</a:t>
            </a:r>
          </a:p>
          <a:p>
            <a:pPr algn="ctr"/>
            <a:r>
              <a:rPr lang="en-US" dirty="0" smtClean="0"/>
              <a:t>Twice/ Daily</a:t>
            </a:r>
          </a:p>
          <a:p>
            <a:pPr algn="ctr"/>
            <a:r>
              <a:rPr lang="en-US" dirty="0" smtClean="0"/>
              <a:t>Hits reviewed by Global/System/ County Administrator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Conducts Follow up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2426150">
            <a:off x="2468463" y="2735178"/>
            <a:ext cx="826392" cy="39704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9335165">
            <a:off x="5597657" y="2573603"/>
            <a:ext cx="826392" cy="397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2426150">
            <a:off x="5592663" y="5021176"/>
            <a:ext cx="826392" cy="397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8565031">
            <a:off x="5750874" y="2952806"/>
            <a:ext cx="826392" cy="39704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RAPID Usage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Information is Law Enforcement Sensitive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Full time LE in good standing and conduct criminal investigations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Data can not be used for personal use or gain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Divorce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Shopping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Check on Neighbors or Friends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RAPID Home Page</a:t>
            </a:r>
            <a:endParaRPr lang="en-US" sz="3200" dirty="0"/>
          </a:p>
        </p:txBody>
      </p:sp>
      <p:pic>
        <p:nvPicPr>
          <p:cNvPr id="552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51230" y="1646238"/>
            <a:ext cx="7241539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295400" y="5029200"/>
            <a:ext cx="396240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www.md-bmc.rpdss.com</a:t>
            </a:r>
            <a:endParaRPr lang="en-US" sz="2400" dirty="0"/>
          </a:p>
        </p:txBody>
      </p:sp>
      <p:pic>
        <p:nvPicPr>
          <p:cNvPr id="5" name="Picture 5" descr="RAPID Log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28600"/>
            <a:ext cx="129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Business Regulation Article Title 12</a:t>
            </a:r>
            <a:endParaRPr lang="en-US" sz="3600" dirty="0"/>
          </a:p>
        </p:txBody>
      </p:sp>
      <p:pic>
        <p:nvPicPr>
          <p:cNvPr id="4" name="Content Placeholder 3" descr="Jewel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27811" y="2346426"/>
            <a:ext cx="4688378" cy="3125585"/>
          </a:xfrm>
        </p:spPr>
      </p:pic>
      <p:pic>
        <p:nvPicPr>
          <p:cNvPr id="6146" name="Picture 2" descr="C:\Users\2129\Desktop\RAPID PowerPoint\Images\Pawn-Sh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4419600" cy="269041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495800" y="1676400"/>
            <a:ext cx="44196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Pawn Shops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4648200"/>
            <a:ext cx="3581400" cy="1143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Jewelers, Jewelry Repair Shops, Secondhand, Hair Salon, Auctioneers, Flea Market</a:t>
            </a:r>
          </a:p>
        </p:txBody>
      </p:sp>
      <p:sp>
        <p:nvSpPr>
          <p:cNvPr id="9" name="Rectangle 8"/>
          <p:cNvSpPr/>
          <p:nvPr/>
        </p:nvSpPr>
        <p:spPr>
          <a:xfrm>
            <a:off x="2362200" y="6096000"/>
            <a:ext cx="44196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Requires Electronic Reporting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Dealer Report Content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FFFF00"/>
                </a:solidFill>
              </a:rPr>
              <a:t>Date and time </a:t>
            </a:r>
          </a:p>
          <a:p>
            <a:r>
              <a:rPr lang="en-US" sz="2600" dirty="0" smtClean="0">
                <a:solidFill>
                  <a:srgbClr val="FFFF00"/>
                </a:solidFill>
              </a:rPr>
              <a:t>Name, DOB, ID Number, Physical Description of the seller</a:t>
            </a:r>
          </a:p>
          <a:p>
            <a:r>
              <a:rPr lang="en-US" sz="2600" dirty="0" smtClean="0">
                <a:solidFill>
                  <a:srgbClr val="FFFF00"/>
                </a:solidFill>
              </a:rPr>
              <a:t>Signature of seller and buyer (Written Record)</a:t>
            </a:r>
          </a:p>
          <a:p>
            <a:r>
              <a:rPr lang="en-US" sz="2600" dirty="0" smtClean="0">
                <a:solidFill>
                  <a:srgbClr val="FFFF00"/>
                </a:solidFill>
              </a:rPr>
              <a:t>Type of Item</a:t>
            </a:r>
          </a:p>
          <a:p>
            <a:r>
              <a:rPr lang="en-US" sz="2600" dirty="0" smtClean="0">
                <a:solidFill>
                  <a:srgbClr val="FFFF00"/>
                </a:solidFill>
              </a:rPr>
              <a:t>Make, Model &amp; Serial number of item, along with any identifiers</a:t>
            </a:r>
          </a:p>
          <a:p>
            <a:r>
              <a:rPr lang="en-US" sz="2600" dirty="0" smtClean="0">
                <a:solidFill>
                  <a:srgbClr val="FFFF00"/>
                </a:solidFill>
              </a:rPr>
              <a:t>Full description of precious metal item, including weight, stones and metal content and markings</a:t>
            </a:r>
          </a:p>
          <a:p>
            <a:r>
              <a:rPr lang="en-US" sz="2600" dirty="0" smtClean="0">
                <a:solidFill>
                  <a:srgbClr val="FFFF00"/>
                </a:solidFill>
              </a:rPr>
              <a:t>Price (consideration) paid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Business Regulation Article</a:t>
            </a:r>
            <a:br>
              <a:rPr lang="en-US" dirty="0" smtClean="0"/>
            </a:br>
            <a:r>
              <a:rPr lang="en-US" dirty="0" smtClean="0"/>
              <a:t>Title 17 Subtitle 10</a:t>
            </a:r>
            <a:endParaRPr lang="en-US" dirty="0"/>
          </a:p>
        </p:txBody>
      </p:sp>
      <p:pic>
        <p:nvPicPr>
          <p:cNvPr id="4" name="Content Placeholder 3" descr="Junk_Scr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343792"/>
            <a:ext cx="6553200" cy="4218808"/>
          </a:xfrm>
        </p:spPr>
      </p:pic>
      <p:sp>
        <p:nvSpPr>
          <p:cNvPr id="5" name="Rectangle 4"/>
          <p:cNvSpPr/>
          <p:nvPr/>
        </p:nvSpPr>
        <p:spPr>
          <a:xfrm>
            <a:off x="2057400" y="5562600"/>
            <a:ext cx="4953000" cy="1066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Junk Dealers</a:t>
            </a:r>
          </a:p>
          <a:p>
            <a:pPr algn="ctr"/>
            <a:r>
              <a:rPr lang="en-US" sz="3200" dirty="0" smtClean="0"/>
              <a:t> Scrap Metal Processers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Reporting Content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 smtClean="0">
                <a:solidFill>
                  <a:srgbClr val="FFFF00"/>
                </a:solidFill>
              </a:rPr>
              <a:t>The date and time of purchase</a:t>
            </a:r>
          </a:p>
          <a:p>
            <a:pPr>
              <a:buNone/>
            </a:pPr>
            <a:endParaRPr lang="en-US" sz="2600" dirty="0" smtClean="0">
              <a:solidFill>
                <a:srgbClr val="FFFF00"/>
              </a:solidFill>
            </a:endParaRPr>
          </a:p>
          <a:p>
            <a:r>
              <a:rPr lang="en-US" sz="2600" dirty="0" smtClean="0">
                <a:solidFill>
                  <a:srgbClr val="FFFF00"/>
                </a:solidFill>
              </a:rPr>
              <a:t>A description of the junk or scrap metal</a:t>
            </a:r>
          </a:p>
          <a:p>
            <a:pPr>
              <a:buNone/>
            </a:pPr>
            <a:endParaRPr lang="en-US" sz="2600" dirty="0" smtClean="0">
              <a:solidFill>
                <a:srgbClr val="FFFF00"/>
              </a:solidFill>
            </a:endParaRPr>
          </a:p>
          <a:p>
            <a:r>
              <a:rPr lang="en-US" sz="2600" dirty="0" smtClean="0">
                <a:solidFill>
                  <a:srgbClr val="FFFF00"/>
                </a:solidFill>
              </a:rPr>
              <a:t>If payment is based on weight, the weight the amount paid or other consideration</a:t>
            </a:r>
          </a:p>
          <a:p>
            <a:pPr>
              <a:buNone/>
            </a:pPr>
            <a:endParaRPr lang="en-US" sz="2600" dirty="0" smtClean="0">
              <a:solidFill>
                <a:srgbClr val="FFFF00"/>
              </a:solidFill>
            </a:endParaRPr>
          </a:p>
          <a:p>
            <a:r>
              <a:rPr lang="en-US" sz="2600" dirty="0" smtClean="0">
                <a:solidFill>
                  <a:srgbClr val="FFFF00"/>
                </a:solidFill>
              </a:rPr>
              <a:t>License plate number of any vehicle used by the seller</a:t>
            </a:r>
          </a:p>
          <a:p>
            <a:pPr>
              <a:buNone/>
            </a:pPr>
            <a:endParaRPr lang="en-US" sz="2600" dirty="0" smtClean="0">
              <a:solidFill>
                <a:srgbClr val="FFFF00"/>
              </a:solidFill>
            </a:endParaRPr>
          </a:p>
          <a:p>
            <a:r>
              <a:rPr lang="en-US" sz="2600" dirty="0" smtClean="0">
                <a:solidFill>
                  <a:srgbClr val="FFFF00"/>
                </a:solidFill>
              </a:rPr>
              <a:t>Name and address of seller</a:t>
            </a:r>
          </a:p>
          <a:p>
            <a:pPr>
              <a:buNone/>
            </a:pPr>
            <a:endParaRPr lang="en-US" sz="2600" dirty="0" smtClean="0">
              <a:solidFill>
                <a:srgbClr val="FFFF00"/>
              </a:solidFill>
            </a:endParaRPr>
          </a:p>
          <a:p>
            <a:r>
              <a:rPr lang="en-US" sz="2600" dirty="0" smtClean="0">
                <a:solidFill>
                  <a:srgbClr val="FFFF00"/>
                </a:solidFill>
              </a:rPr>
              <a:t>Date of birth and driver’s license number or ID from a valid state–issued photo that provides a  physical description of the individual, including the sex, race, age, height, and weight </a:t>
            </a:r>
          </a:p>
          <a:p>
            <a:pPr>
              <a:buNone/>
            </a:pPr>
            <a:endParaRPr lang="en-US" sz="2600" dirty="0" smtClean="0">
              <a:solidFill>
                <a:srgbClr val="FFFF00"/>
              </a:solidFill>
            </a:endParaRPr>
          </a:p>
          <a:p>
            <a:r>
              <a:rPr lang="en-US" sz="2600" dirty="0" smtClean="0">
                <a:solidFill>
                  <a:srgbClr val="FFFF00"/>
                </a:solidFill>
              </a:rPr>
              <a:t>An electronic scan or photocopy of the valid state–issued photo id used during the transaction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951</TotalTime>
  <Words>516</Words>
  <Application>Microsoft Office PowerPoint</Application>
  <PresentationFormat>On-screen Show (4:3)</PresentationFormat>
  <Paragraphs>163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Foundry</vt:lpstr>
      <vt:lpstr>Maryland R.A.P.I.D  Regional Automated Property Information Database  www.md-bmc.rpdss.com</vt:lpstr>
      <vt:lpstr>2011 Property Crimes</vt:lpstr>
      <vt:lpstr>How does RAPID work?</vt:lpstr>
      <vt:lpstr>RAPID Usage</vt:lpstr>
      <vt:lpstr>RAPID Home Page</vt:lpstr>
      <vt:lpstr>Business Regulation Article Title 12</vt:lpstr>
      <vt:lpstr>Dealer Report Content</vt:lpstr>
      <vt:lpstr>Business Regulation Article Title 17 Subtitle 10</vt:lpstr>
      <vt:lpstr>Reporting Content</vt:lpstr>
      <vt:lpstr>Transportation Article Title 15 and 25</vt:lpstr>
      <vt:lpstr>Dealer Reporting Requirements </vt:lpstr>
      <vt:lpstr>Transfer of a Vehicle with the Ownership Document</vt:lpstr>
      <vt:lpstr>ADR Notification Requirements</vt:lpstr>
      <vt:lpstr>Maryland RAPID 2013 Property Located Value</vt:lpstr>
      <vt:lpstr>RAPID Past Years</vt:lpstr>
      <vt:lpstr>MSP RAPID Contacts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</dc:title>
  <dc:creator>2129</dc:creator>
  <cp:lastModifiedBy>2129</cp:lastModifiedBy>
  <cp:revision>132</cp:revision>
  <dcterms:created xsi:type="dcterms:W3CDTF">2013-02-05T19:40:33Z</dcterms:created>
  <dcterms:modified xsi:type="dcterms:W3CDTF">2014-11-17T15:16:38Z</dcterms:modified>
</cp:coreProperties>
</file>